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Sora" panose="020B0604020202020204" charset="0"/>
      <p:regular r:id="rId12"/>
      <p:bold r:id="rId13"/>
    </p:embeddedFont>
    <p:embeddedFont>
      <p:font typeface="Sora Medium" panose="020B0604020202020204" charset="0"/>
      <p:regular r:id="rId14"/>
      <p:bold r:id="rId15"/>
    </p:embeddedFont>
    <p:embeddedFont>
      <p:font typeface="Space Grotesk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AZ0xiErwRyDcFFZemCQWN2ITJ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43" y="-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a42b73e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a42b73e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a42b73e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25a42b73e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a42b73e9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5a42b73e9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a42b73e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5a42b73e9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"/>
          <p:cNvSpPr txBox="1">
            <a:spLocks noGrp="1"/>
          </p:cNvSpPr>
          <p:nvPr>
            <p:ph type="ctrTitle"/>
          </p:nvPr>
        </p:nvSpPr>
        <p:spPr>
          <a:xfrm>
            <a:off x="540000" y="2004575"/>
            <a:ext cx="4969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ra"/>
              <a:buNone/>
              <a:defRPr sz="4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ubTitle" idx="1"/>
          </p:nvPr>
        </p:nvSpPr>
        <p:spPr>
          <a:xfrm>
            <a:off x="540000" y="2797175"/>
            <a:ext cx="4969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ra"/>
              <a:buNone/>
              <a:defRPr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2"/>
          </p:nvPr>
        </p:nvSpPr>
        <p:spPr>
          <a:xfrm>
            <a:off x="540000" y="4155500"/>
            <a:ext cx="771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"/>
              <a:buChar char="●"/>
              <a:defRPr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34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Mint">
  <p:cSld name="ONE_COLUMN_TEXT_3_3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">
  <p:cSld name="ONE_COLUMN_TEXT_3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Dark Blue">
  <p:cSld name="ONE_COLUMN_TEXT_3_1_1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ce Grotesk Medium"/>
              <a:buNone/>
              <a:defRPr sz="1400">
                <a:solidFill>
                  <a:srgbClr val="FFFFF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Mint">
  <p:cSld name="ONE_COLUMN_TEXT_3_1_2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540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2"/>
          </p:nvPr>
        </p:nvSpPr>
        <p:spPr>
          <a:xfrm>
            <a:off x="540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3"/>
          </p:nvPr>
        </p:nvSpPr>
        <p:spPr>
          <a:xfrm>
            <a:off x="3492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4"/>
          </p:nvPr>
        </p:nvSpPr>
        <p:spPr>
          <a:xfrm>
            <a:off x="3492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5"/>
          </p:nvPr>
        </p:nvSpPr>
        <p:spPr>
          <a:xfrm>
            <a:off x="6444000" y="1634274"/>
            <a:ext cx="21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Grotesk Medium"/>
              <a:buNone/>
              <a:defRPr sz="14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6"/>
          </p:nvPr>
        </p:nvSpPr>
        <p:spPr>
          <a:xfrm>
            <a:off x="6444000" y="2027874"/>
            <a:ext cx="2160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full width">
  <p:cSld name="ONE_COLUMN_TEXT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One Column Dark Blue">
  <p:cSld name="ONE_COLUMN_TEXT_2_1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One Column Mint">
  <p:cSld name="ONE_COLUMN_TEXT_2_1_1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8064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90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ubtitle">
  <p:cSld name="ONE_COLUMN_TEXT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  <p15:guide id="5" orient="horz" pos="90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_COLUMN_TEXT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Medium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 Blue">
  <p:cSld name="ONE_COLUMN_TEXT_1_1_1">
    <p:bg>
      <p:bgPr>
        <a:solidFill>
          <a:schemeClr val="accen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 Title  1">
  <p:cSld name="TITLE_1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ctrTitle"/>
          </p:nvPr>
        </p:nvSpPr>
        <p:spPr>
          <a:xfrm>
            <a:off x="540000" y="1842000"/>
            <a:ext cx="53451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ra Medium"/>
              <a:buNone/>
              <a:defRPr sz="48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Mint">
  <p:cSld name="ONE_COLUMN_TEXT_1_1_2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680">
          <p15:clr>
            <a:srgbClr val="FA7B17"/>
          </p15:clr>
        </p15:guide>
        <p15:guide id="3" pos="340">
          <p15:clr>
            <a:srgbClr val="FA7B17"/>
          </p15:clr>
        </p15:guide>
        <p15:guide id="4" pos="54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, Body &amp; Photo_1_2">
    <p:bg>
      <p:bgPr>
        <a:solidFill>
          <a:srgbClr val="FCF8F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7" descr="Eliiza_Logo_Regula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9179" y="4762675"/>
            <a:ext cx="541709" cy="18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7" descr="DigIO_Negative_RGB@4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772" y="4778297"/>
            <a:ext cx="366457" cy="15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7" descr="CMD_Oran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9633" y="4799529"/>
            <a:ext cx="448214" cy="12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 descr="Kasna_Regular_RGB@4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500" y="4793896"/>
            <a:ext cx="654082" cy="12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0800" y="4777229"/>
            <a:ext cx="433248" cy="15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4703" y="4658940"/>
            <a:ext cx="710150" cy="3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3851" y="4791668"/>
            <a:ext cx="710149" cy="12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A7B17"/>
          </p15:clr>
        </p15:guide>
        <p15:guide id="2" pos="5542">
          <p15:clr>
            <a:srgbClr val="FA7B17"/>
          </p15:clr>
        </p15:guide>
        <p15:guide id="3" orient="horz" pos="567">
          <p15:clr>
            <a:srgbClr val="FA7B17"/>
          </p15:clr>
        </p15:guide>
        <p15:guide id="4" orient="horz" pos="43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, Body &amp; Photo_1_2_1">
    <p:bg>
      <p:bgPr>
        <a:solidFill>
          <a:srgbClr val="FCF8F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452450" y="427775"/>
            <a:ext cx="8310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2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5E82"/>
              </a:buClr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A7B17"/>
          </p15:clr>
        </p15:guide>
        <p15:guide id="2" pos="5542">
          <p15:clr>
            <a:srgbClr val="FA7B17"/>
          </p15:clr>
        </p15:guide>
        <p15:guide id="3" orient="horz" pos="567">
          <p15:clr>
            <a:srgbClr val="FA7B17"/>
          </p15:clr>
        </p15:guide>
        <p15:guide id="4" orient="horz" pos="43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 Title ">
  <p:cSld name="TITLE_1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540000" y="1842000"/>
            <a:ext cx="55125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Sora Medium"/>
              <a:buNone/>
              <a:defRPr sz="48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ITLE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306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-column Grid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3600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2"/>
          </p:nvPr>
        </p:nvSpPr>
        <p:spPr>
          <a:xfrm>
            <a:off x="5004000" y="2819400"/>
            <a:ext cx="3600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pic>
        <p:nvPicPr>
          <p:cNvPr id="22" name="Google Shape;2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680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  <p15:guide id="6" orient="horz" pos="306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Half Text">
  <p:cSld name="ONE_COLUMN_TEXT_5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1174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40452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○"/>
              <a:defRPr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■"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439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  <a:defRPr sz="1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  <p15:guide id="6" orient="horz" pos="306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Black Background">
  <p:cSld name="ONE_COLUMN_TEXT_4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540000" y="1553425"/>
            <a:ext cx="52506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540000" y="2003425"/>
            <a:ext cx="40452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pos="340">
          <p15:clr>
            <a:srgbClr val="FA7B17"/>
          </p15:clr>
        </p15:guide>
        <p15:guide id="3" pos="5420">
          <p15:clr>
            <a:srgbClr val="FA7B17"/>
          </p15:clr>
        </p15:guide>
        <p15:guide id="4" orient="horz" pos="306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">
  <p:cSld name="ONE_COLUMN_TEXT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7" name="Google Shape;3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Dark Blue">
  <p:cSld name="ONE_COLUMN_TEXT_3_2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540000" y="1710000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2"/>
          </p:nvPr>
        </p:nvSpPr>
        <p:spPr>
          <a:xfrm>
            <a:off x="540000" y="810000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3"/>
          </p:nvPr>
        </p:nvSpPr>
        <p:spPr>
          <a:xfrm>
            <a:off x="5004000" y="1709988"/>
            <a:ext cx="3600000" cy="2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300" y="195900"/>
            <a:ext cx="652700" cy="1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026" y="4695897"/>
            <a:ext cx="900977" cy="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orient="horz" pos="1077">
          <p15:clr>
            <a:srgbClr val="FA7B17"/>
          </p15:clr>
        </p15:guide>
        <p15:guide id="4" pos="340">
          <p15:clr>
            <a:srgbClr val="FA7B17"/>
          </p15:clr>
        </p15:guide>
        <p15:guide id="5" pos="542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Medium"/>
              <a:buNone/>
              <a:defRPr sz="2800" b="0" i="0" u="none" strike="noStrike" cap="none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github.com/ylashin/delta-lake-deep-dive-azure-meetup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>
            <a:spLocks noGrp="1"/>
          </p:cNvSpPr>
          <p:nvPr>
            <p:ph type="body" idx="2"/>
          </p:nvPr>
        </p:nvSpPr>
        <p:spPr>
          <a:xfrm>
            <a:off x="3909550" y="4794900"/>
            <a:ext cx="2811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-GB" sz="1000">
                <a:solidFill>
                  <a:schemeClr val="dk1"/>
                </a:solidFill>
              </a:rPr>
              <a:t>July 2023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1751650" y="4190425"/>
            <a:ext cx="496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2"/>
                </a:solidFill>
              </a:rPr>
              <a:t>Yousry Mohamed</a:t>
            </a:r>
            <a:endParaRPr sz="18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400">
                <a:solidFill>
                  <a:schemeClr val="dk2"/>
                </a:solidFill>
              </a:rPr>
              <a:t>Lead Data Engineer Cuusoo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230697">
            <a:off x="7411053" y="3928199"/>
            <a:ext cx="1480451" cy="199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98078">
            <a:off x="6175152" y="673925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572971">
            <a:off x="7658924" y="-239678"/>
            <a:ext cx="672472" cy="9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9876" y="396800"/>
            <a:ext cx="747775" cy="72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540000" y="1903675"/>
            <a:ext cx="577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sz="35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Delta Lake Deep Dive</a:t>
            </a:r>
            <a:endParaRPr sz="35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019868">
            <a:off x="8561860" y="2713769"/>
            <a:ext cx="383882" cy="55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9234373">
            <a:off x="7469577" y="2805292"/>
            <a:ext cx="1006421" cy="135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Agenda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"/>
          <p:cNvSpPr txBox="1"/>
          <p:nvPr/>
        </p:nvSpPr>
        <p:spPr>
          <a:xfrm>
            <a:off x="306225" y="1386825"/>
            <a:ext cx="6432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Fundamentals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Concurrency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Optimisations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Summary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64762">
            <a:off x="8627076" y="171639"/>
            <a:ext cx="338981" cy="31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57086">
            <a:off x="6686331" y="1745734"/>
            <a:ext cx="2515287" cy="364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>
            <a:spLocks noGrp="1"/>
          </p:cNvSpPr>
          <p:nvPr>
            <p:ph type="ctrTitle"/>
          </p:nvPr>
        </p:nvSpPr>
        <p:spPr>
          <a:xfrm>
            <a:off x="339525" y="325275"/>
            <a:ext cx="727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Lots of burning demos</a:t>
            </a:r>
            <a:endParaRPr sz="45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5900" y="385724"/>
            <a:ext cx="1788749" cy="170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375306">
            <a:off x="6473066" y="1748197"/>
            <a:ext cx="643771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363131">
            <a:off x="7888873" y="131194"/>
            <a:ext cx="542553" cy="73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744335">
            <a:off x="6054646" y="2996854"/>
            <a:ext cx="839578" cy="121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625" y="1207850"/>
            <a:ext cx="5204403" cy="292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a42b73e97_0_0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Fundamentals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9" name="Google Shape;159;g25a42b73e9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5a42b73e9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5a42b73e9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5a42b73e9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5a42b73e97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5a42b73e97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5a42b73e97_0_0"/>
          <p:cNvSpPr txBox="1"/>
          <p:nvPr/>
        </p:nvSpPr>
        <p:spPr>
          <a:xfrm>
            <a:off x="306225" y="1386825"/>
            <a:ext cx="6432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Why delta lake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Building a table without delta lake library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DML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Time travel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Vacuuming and compaction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Log files and checkpointing</a:t>
            </a: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a42b73e97_0_11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Concurrency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71" name="Google Shape;171;g25a42b73e97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5a42b73e97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5a42b73e97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5a42b73e97_0_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5a42b73e97_0_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5a42b73e97_0_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5a42b73e97_0_11"/>
          <p:cNvSpPr txBox="1"/>
          <p:nvPr/>
        </p:nvSpPr>
        <p:spPr>
          <a:xfrm>
            <a:off x="306225" y="1386825"/>
            <a:ext cx="6432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Concurrent blind appends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Other concurrent DMLs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Handling concurrency conflicts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a42b73e97_0_22"/>
          <p:cNvSpPr txBox="1">
            <a:spLocks noGrp="1"/>
          </p:cNvSpPr>
          <p:nvPr>
            <p:ph type="ctrTitle"/>
          </p:nvPr>
        </p:nvSpPr>
        <p:spPr>
          <a:xfrm>
            <a:off x="306225" y="283350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Optimisations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3" name="Google Shape;183;g25a42b73e97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5a42b73e97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5a42b73e97_0_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5a42b73e97_0_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5a42b73e97_0_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a42b73e97_0_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a42b73e97_0_22"/>
          <p:cNvSpPr txBox="1"/>
          <p:nvPr/>
        </p:nvSpPr>
        <p:spPr>
          <a:xfrm>
            <a:off x="306225" y="1386825"/>
            <a:ext cx="6432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Compaction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Z-Order</a:t>
            </a:r>
            <a:endParaRPr sz="20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ra"/>
              <a:buChar char="●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Others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○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Liquid by Databricks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Char char="○"/>
            </a:pPr>
            <a:r>
              <a:rPr lang="en-GB" sz="2000">
                <a:latin typeface="Sora"/>
                <a:ea typeface="Sora"/>
                <a:cs typeface="Sora"/>
                <a:sym typeface="Sora"/>
              </a:rPr>
              <a:t>V-Order by Microsoft</a:t>
            </a:r>
            <a:endParaRPr sz="20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a42b73e97_0_33"/>
          <p:cNvSpPr txBox="1">
            <a:spLocks noGrp="1"/>
          </p:cNvSpPr>
          <p:nvPr>
            <p:ph type="ctrTitle"/>
          </p:nvPr>
        </p:nvSpPr>
        <p:spPr>
          <a:xfrm>
            <a:off x="277875" y="155825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Some final hints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95" name="Google Shape;195;g25a42b73e97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1" y="1925801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5a42b73e97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6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5a42b73e97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9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5a42b73e97_0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2"/>
            <a:ext cx="554015" cy="7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5a42b73e97_0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5a42b73e97_0_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2" y="-333737"/>
            <a:ext cx="670901" cy="9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5a42b73e97_0_33"/>
          <p:cNvSpPr txBox="1"/>
          <p:nvPr/>
        </p:nvSpPr>
        <p:spPr>
          <a:xfrm>
            <a:off x="170175" y="1075450"/>
            <a:ext cx="64329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>
                <a:latin typeface="Sora"/>
                <a:ea typeface="Sora"/>
                <a:cs typeface="Sora"/>
                <a:sym typeface="Sora"/>
              </a:rPr>
              <a:t>Multi table transactions are not supported 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>
                <a:latin typeface="Sora"/>
                <a:ea typeface="Sora"/>
                <a:cs typeface="Sora"/>
                <a:sym typeface="Sora"/>
              </a:rPr>
              <a:t>On AWS, there is a need for locking provider due to lack of Put-If-Absent feature 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-GB" sz="1600">
                <a:latin typeface="Sora"/>
                <a:ea typeface="Sora"/>
                <a:cs typeface="Sora"/>
                <a:sym typeface="Sora"/>
              </a:rPr>
              <a:t>Log clean up duration of 30 days</a:t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>
            <a:spLocks noGrp="1"/>
          </p:cNvSpPr>
          <p:nvPr>
            <p:ph type="ctrTitle"/>
          </p:nvPr>
        </p:nvSpPr>
        <p:spPr>
          <a:xfrm>
            <a:off x="277875" y="155825"/>
            <a:ext cx="667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3200">
                <a:solidFill>
                  <a:schemeClr val="dk1"/>
                </a:solidFill>
              </a:rPr>
              <a:t>Summary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 txBox="1"/>
          <p:nvPr/>
        </p:nvSpPr>
        <p:spPr>
          <a:xfrm>
            <a:off x="170175" y="1856750"/>
            <a:ext cx="6432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Open Format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ACID Transactions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Schema Enforcement and Evolution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Audit History &amp; Time Travel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DML Support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Scalable Metadata Management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ra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Unified Batch and Streaming Workloads</a:t>
            </a:r>
            <a:endParaRPr sz="16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324000" y="852402"/>
            <a:ext cx="612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An open-source storage format that brings ACID transactions to big data workloads.</a:t>
            </a:r>
            <a:endParaRPr sz="14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ctrTitle"/>
          </p:nvPr>
        </p:nvSpPr>
        <p:spPr>
          <a:xfrm>
            <a:off x="236000" y="200225"/>
            <a:ext cx="4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chemeClr val="dk1"/>
                </a:solidFill>
              </a:rPr>
              <a:t>Resources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298078">
            <a:off x="6114252" y="1925800"/>
            <a:ext cx="2851277" cy="27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92898">
            <a:off x="8044497" y="1218982"/>
            <a:ext cx="864566" cy="12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408605">
            <a:off x="7726848" y="3926034"/>
            <a:ext cx="850556" cy="11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13099">
            <a:off x="8035991" y="512034"/>
            <a:ext cx="554015" cy="74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62310">
            <a:off x="8616359" y="2848566"/>
            <a:ext cx="375385" cy="3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690881">
            <a:off x="8047013" y="-333737"/>
            <a:ext cx="670901" cy="9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681775" y="4500875"/>
            <a:ext cx="17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@ylashin</a:t>
            </a:r>
            <a:endParaRPr sz="22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27" name="Google Shape;22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1349" y="4633251"/>
            <a:ext cx="433050" cy="35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ADBCD278-98AD-54A9-7987-56879AB86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191" y="1143402"/>
            <a:ext cx="2635465" cy="2635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07101-A494-213B-C3A8-2BD86D21AD3A}"/>
              </a:ext>
            </a:extLst>
          </p:cNvPr>
          <p:cNvSpPr txBox="1"/>
          <p:nvPr/>
        </p:nvSpPr>
        <p:spPr>
          <a:xfrm>
            <a:off x="280143" y="4047618"/>
            <a:ext cx="6062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https://github.com/ylashin/delta-lake-deep-dive-azure-meetup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C052F"/>
      </a:dk1>
      <a:lt1>
        <a:srgbClr val="FFFFFF"/>
      </a:lt1>
      <a:dk2>
        <a:srgbClr val="E9544E"/>
      </a:dk2>
      <a:lt2>
        <a:srgbClr val="EFEEEA"/>
      </a:lt2>
      <a:accent1>
        <a:srgbClr val="FDDC75"/>
      </a:accent1>
      <a:accent2>
        <a:srgbClr val="4D1743"/>
      </a:accent2>
      <a:accent3>
        <a:srgbClr val="9DD1CC"/>
      </a:accent3>
      <a:accent4>
        <a:srgbClr val="EF8480"/>
      </a:accent4>
      <a:accent5>
        <a:srgbClr val="FDE59B"/>
      </a:accent5>
      <a:accent6>
        <a:srgbClr val="7E266E"/>
      </a:accent6>
      <a:hlink>
        <a:srgbClr val="BADE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Sora Medium</vt:lpstr>
      <vt:lpstr>Space Grotesk Medium</vt:lpstr>
      <vt:lpstr>Sora</vt:lpstr>
      <vt:lpstr>Simple Light</vt:lpstr>
      <vt:lpstr>Delta Lake Deep Dive</vt:lpstr>
      <vt:lpstr>Agenda</vt:lpstr>
      <vt:lpstr>Lots of burning demos</vt:lpstr>
      <vt:lpstr>Fundamentals</vt:lpstr>
      <vt:lpstr>Concurrency</vt:lpstr>
      <vt:lpstr>Optimisations</vt:lpstr>
      <vt:lpstr>Some final hints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Lake Deep Dive</dc:title>
  <cp:lastModifiedBy>Yousry Ibrahim</cp:lastModifiedBy>
  <cp:revision>1</cp:revision>
  <dcterms:modified xsi:type="dcterms:W3CDTF">2023-07-19T05:31:55Z</dcterms:modified>
</cp:coreProperties>
</file>